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70" r:id="rId4"/>
    <p:sldId id="267" r:id="rId5"/>
    <p:sldId id="268" r:id="rId6"/>
    <p:sldId id="258" r:id="rId7"/>
    <p:sldId id="269" r:id="rId8"/>
    <p:sldId id="271" r:id="rId9"/>
    <p:sldId id="274" r:id="rId10"/>
    <p:sldId id="273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6" r:id="rId22"/>
    <p:sldId id="285" r:id="rId23"/>
    <p:sldId id="284" r:id="rId24"/>
    <p:sldId id="286" r:id="rId25"/>
    <p:sldId id="288" r:id="rId26"/>
    <p:sldId id="287" r:id="rId27"/>
    <p:sldId id="289" r:id="rId28"/>
    <p:sldId id="290" r:id="rId29"/>
    <p:sldId id="291" r:id="rId30"/>
    <p:sldId id="292" r:id="rId31"/>
    <p:sldId id="293" r:id="rId32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8" d="100"/>
          <a:sy n="78" d="100"/>
        </p:scale>
        <p:origin x="462" y="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2EE33AC-3CDB-41AB-99D0-EE89822B0377}" type="presOf" srcId="{90119837-5B71-4D44-BB01-DB0B084933C8}" destId="{ED5DCCC5-BCA8-4491-AA37-BAF153ECA1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BB1435-26FF-43B0-B934-232BA76F76E9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F1F3F2-AD81-443F-9233-3AB1B89AE9CC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444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0496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2917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3935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6780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2117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7107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1668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7136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873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304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7846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38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3772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9691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7676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3731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3633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327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5692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634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7892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568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33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0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01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70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212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015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6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9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Dowolny kształt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2790F-42FB-447C-A0FA-BB4DA495FC29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A0249-7135-4306-9E8E-3963C8AF18A8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22C426-BE82-4BBF-A7E8-5EBB385F9A51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5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CC1AC-2EA9-46A4-979E-0CC91157F751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8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DCC613-FE3B-4C22-AEEB-28E778C08C0C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0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Dowolny kształt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E05A6-FB92-4B93-96E0-66FC69E3DA5C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5" name="Zawartość — symbol zastępczy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6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8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9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B8107-1558-4355-BD00-7072B82C4D92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92038-42AB-44DB-B19F-A44D13DD4984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grpSp>
        <p:nvGrpSpPr>
          <p:cNvPr id="615" name="ramka" descr="Grafika ramki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9318D-F4E1-46E7-BAD4-732E7BA81888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grpSp>
        <p:nvGrpSpPr>
          <p:cNvPr id="614" name="ramka" descr="Grafika ramki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Dowolny kształt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Dowolny kształt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Dowolny kształt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Dowolny kształt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34BA3-2385-43C0-A14A-2331EC9BE71A}" type="datetime1">
              <a:rPr lang="pl-PL" smtClean="0"/>
              <a:t>01.05.2020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BB7BC-BBB2-49EB-8F49-2F902B9F46A4}" type="datetime1">
              <a:rPr lang="pl-PL" noProof="0" smtClean="0"/>
              <a:t>01.05.2020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mg.audiovis.nac.gov.pl/PIC/PIC_1-B-673-14.jpg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smacha.pl/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dulcissima.pl/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ekai.pl/czym-rozni-sie-swiety-od-blogoslawionego/" TargetMode="External"/><Relationship Id="rId4" Type="http://schemas.openxmlformats.org/officeDocument/2006/relationships/hyperlink" Target="https://ksmacha.p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smacha.pl/ks-jan-macha/test-wiedz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kai.pl/czym-rozni-sie-swiety-od-blogoslawioneg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Bez jednego drzewa las lasem zostanie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pl-PL" b="1" dirty="0"/>
              <a:t>CZYLI POZNAJ HANIKA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FB6FBB-02BA-4DB4-8EE2-CCBE42B98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12" y="1227500"/>
            <a:ext cx="1355000" cy="13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Kapłaństwo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 err="1"/>
              <a:t>Hanik</a:t>
            </a:r>
            <a:r>
              <a:rPr lang="pl-PL" dirty="0"/>
              <a:t> Mszę Świętą prymicyjną odprawił 27 czerwca 1939 roku w rodzinnej parafii Marii Magdaleny w Chorzowie.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712D18-49B1-4AEE-B123-77CDB5CB6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32" y="2567716"/>
            <a:ext cx="5832648" cy="42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Kapłaństwo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W lipcu i sierpniu 1939 roku pełnił zastępstwo wakacyjne w rodzinne parafii.</a:t>
            </a:r>
          </a:p>
          <a:p>
            <a:pPr algn="just"/>
            <a:r>
              <a:rPr lang="pl-PL" dirty="0"/>
              <a:t>Od września rozpoczął posługę wikariusza w parafii świętego Józefa w Rudzie Śląskiej. </a:t>
            </a:r>
          </a:p>
          <a:p>
            <a:pPr algn="just"/>
            <a:r>
              <a:rPr lang="pl-PL" dirty="0"/>
              <a:t>Na jesień zaangażował się w pomoc charytatywną rodzinom pozbawionym środków do życia z powodu uwięzienia ojców i mężów (był to już czas wojny).</a:t>
            </a:r>
          </a:p>
          <a:p>
            <a:pPr algn="just"/>
            <a:r>
              <a:rPr lang="pl-PL" dirty="0"/>
              <a:t>Od 1940 był przesłuchiwany i śledzony przez policję i </a:t>
            </a:r>
            <a:r>
              <a:rPr lang="pl-PL" dirty="0" err="1"/>
              <a:t>gestappo</a:t>
            </a:r>
            <a:r>
              <a:rPr lang="pl-PL" dirty="0"/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8344324" y="53857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000" dirty="0"/>
              <a:t>Ksiądz Jan Macha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FF6CD36-D444-4414-A516-85926A8A3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28" y="1897485"/>
            <a:ext cx="2335120" cy="34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Więzienie i śmierć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5 września 1941 roku ksiądz Jan Macha został aresztowany na dworcu kolejowym w Katowicach.</a:t>
            </a:r>
          </a:p>
        </p:txBody>
      </p:sp>
      <p:pic>
        <p:nvPicPr>
          <p:cNvPr id="8" name="Picture 4" descr="Fotopolska_2959">
            <a:extLst>
              <a:ext uri="{FF2B5EF4-FFF2-40B4-BE49-F238E27FC236}">
                <a16:creationId xmlns:a16="http://schemas.microsoft.com/office/drawing/2014/main" id="{FEA99346-B6AC-45D5-A951-677C1734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08" y="2670239"/>
            <a:ext cx="6012160" cy="39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Więzienie i śmierć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Pierwotnie został osadzony w Mysłowicach (najpierw Ersatz-</a:t>
            </a:r>
            <a:r>
              <a:rPr lang="pl-PL" dirty="0" err="1"/>
              <a:t>Polizei</a:t>
            </a:r>
            <a:r>
              <a:rPr lang="pl-PL" dirty="0"/>
              <a:t> </a:t>
            </a:r>
            <a:r>
              <a:rPr lang="pl-PL" dirty="0" err="1"/>
              <a:t>Gefängnis</a:t>
            </a:r>
            <a:r>
              <a:rPr lang="pl-PL" dirty="0"/>
              <a:t> Myslowitz, a później mysłowickie więzienie).</a:t>
            </a:r>
          </a:p>
        </p:txBody>
      </p:sp>
      <p:pic>
        <p:nvPicPr>
          <p:cNvPr id="7" name="Picture 5" descr="53">
            <a:extLst>
              <a:ext uri="{FF2B5EF4-FFF2-40B4-BE49-F238E27FC236}">
                <a16:creationId xmlns:a16="http://schemas.microsoft.com/office/drawing/2014/main" id="{890CF1F8-0E0F-4424-8353-BB049958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89" y="2566798"/>
            <a:ext cx="5495528" cy="411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Więzienie i śmierć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Pod koniec czerwca 1942 został przewieziony do aresztu w Katowicach.</a:t>
            </a:r>
          </a:p>
        </p:txBody>
      </p:sp>
      <p:pic>
        <p:nvPicPr>
          <p:cNvPr id="8" name="Picture 5" descr="Kliknij, aby powiekszyc">
            <a:hlinkClick r:id="rId8" tooltip="Kliknij, aby powiększyć "/>
            <a:extLst>
              <a:ext uri="{FF2B5EF4-FFF2-40B4-BE49-F238E27FC236}">
                <a16:creationId xmlns:a16="http://schemas.microsoft.com/office/drawing/2014/main" id="{A05FC57A-4285-4CCD-BA71-DED43D4A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2" y="2270871"/>
            <a:ext cx="6029300" cy="401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7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Więzienie i śmierć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Z obu więzień </a:t>
            </a:r>
            <a:r>
              <a:rPr lang="pl-PL" dirty="0" err="1"/>
              <a:t>Hanik</a:t>
            </a:r>
            <a:r>
              <a:rPr lang="pl-PL" dirty="0"/>
              <a:t> wysyłał listy, szczególnie listy do rodziny.</a:t>
            </a:r>
          </a:p>
          <a:p>
            <a:pPr algn="just"/>
            <a:r>
              <a:rPr lang="pl-PL" dirty="0"/>
              <a:t>Prosił w nich o modlitwę, a także dodawał innym otuchy, prosił by nie tracić nadziei. </a:t>
            </a:r>
          </a:p>
          <a:p>
            <a:pPr algn="just"/>
            <a:r>
              <a:rPr lang="pl-PL" dirty="0"/>
              <a:t>3 grudnia 1942 r. o godzinie 0:15 ks. Jan Macha został ścięty na gilotynie w Katowicach. Jego ciało zostało spalone najprawdopodobniej w </a:t>
            </a:r>
            <a:r>
              <a:rPr lang="pl-PL" dirty="0" err="1"/>
              <a:t>Auchswitz</a:t>
            </a:r>
            <a:r>
              <a:rPr lang="pl-PL" dirty="0"/>
              <a:t>.</a:t>
            </a:r>
          </a:p>
          <a:p>
            <a:pPr algn="just"/>
            <a:r>
              <a:rPr lang="pl-PL" dirty="0"/>
              <a:t>Przed śmiercią wyspowiadał się, a także przyjął wiatyk.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8344324" y="53857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000" dirty="0"/>
              <a:t>Jeden z listów</a:t>
            </a:r>
          </a:p>
        </p:txBody>
      </p:sp>
      <p:pic>
        <p:nvPicPr>
          <p:cNvPr id="8" name="Picture 5" descr="7">
            <a:extLst>
              <a:ext uri="{FF2B5EF4-FFF2-40B4-BE49-F238E27FC236}">
                <a16:creationId xmlns:a16="http://schemas.microsoft.com/office/drawing/2014/main" id="{14DD798E-0872-452F-ADA2-83029E43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44" y="1892221"/>
            <a:ext cx="2495887" cy="349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Relikwie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Jako, że nie zachowało się ciało </a:t>
            </a:r>
            <a:r>
              <a:rPr lang="pl-PL" dirty="0" err="1"/>
              <a:t>Hanika</a:t>
            </a:r>
            <a:r>
              <a:rPr lang="pl-PL" dirty="0"/>
              <a:t>, za relikwię służą przedmioty, których używał.</a:t>
            </a:r>
          </a:p>
          <a:p>
            <a:pPr algn="just"/>
            <a:r>
              <a:rPr lang="pl-PL" dirty="0"/>
              <a:t>Jedna z pozostałych po Janie pamiątek jest wzruszająca, bo ukazuje jak przeżywał pobyt w więzieniu. </a:t>
            </a:r>
          </a:p>
          <a:p>
            <a:pPr algn="just"/>
            <a:r>
              <a:rPr lang="pl-PL" dirty="0"/>
              <a:t>Ta pamiątka to różaniec, który uplótł sobie ze sznurka w celi więziennej.</a:t>
            </a:r>
          </a:p>
          <a:p>
            <a:pPr algn="just"/>
            <a:r>
              <a:rPr lang="pl-PL" dirty="0"/>
              <a:t>Zachowały się też między innymi poruszające listy, które pisał z więzienia.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8344324" y="538575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000" dirty="0"/>
              <a:t>Różaniec więzienny </a:t>
            </a:r>
            <a:r>
              <a:rPr lang="pl-PL" sz="2000" dirty="0" err="1"/>
              <a:t>Hanika</a:t>
            </a:r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65B3DB-C47B-4A48-8C5C-EA20375FC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59" y="1812323"/>
            <a:ext cx="3542857" cy="3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List pożegnalny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2 grudnia 1942 </a:t>
            </a:r>
            <a:r>
              <a:rPr lang="pl-PL" dirty="0" err="1"/>
              <a:t>Hanik</a:t>
            </a:r>
            <a:r>
              <a:rPr lang="pl-PL" dirty="0"/>
              <a:t> napisał list pożegnalny do rodziców, w którym zawarł tak obrazowe i piękne słowa:</a:t>
            </a:r>
          </a:p>
          <a:p>
            <a:pPr marL="0" indent="0" algn="just">
              <a:buNone/>
            </a:pPr>
            <a:r>
              <a:rPr lang="pl-PL" sz="3000" i="1" dirty="0"/>
              <a:t>„Żyłem krótko, lecz uważam, że cel swój osiągnąłem. Nie rozpaczajcie! Wszystko będzie dobrze. Bez jednego drzewa las lasem zostanie. Bez jednej jaskółki wiosna też zawita, a bez jednego człowieka świat się nie zawali.”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4AB1FCB-F43E-46FB-9A75-E8CF19D26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147" y="1905000"/>
            <a:ext cx="2196681" cy="34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 err="1"/>
              <a:t>Hanik</a:t>
            </a:r>
            <a:r>
              <a:rPr lang="pl-PL" dirty="0"/>
              <a:t> na ołtarze!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Wiosną 2013 roku rozpoczął się proces beatyfikacyjny księdza Jana Machy.</a:t>
            </a:r>
          </a:p>
          <a:p>
            <a:pPr algn="just"/>
            <a:r>
              <a:rPr lang="pl-PL" dirty="0"/>
              <a:t>Postulatorem procesu beatyfikacyjnego księdza Jana Machy jest ksiądz doktor Damian Bednarski.</a:t>
            </a:r>
          </a:p>
          <a:p>
            <a:pPr algn="just"/>
            <a:r>
              <a:rPr lang="pl-PL" dirty="0"/>
              <a:t>28 października 2019 roku papież Franciszek zatwierdził dekret o męczeństwie Sługi Bożego ks. Jana Machy.</a:t>
            </a:r>
          </a:p>
          <a:p>
            <a:pPr algn="just"/>
            <a:r>
              <a:rPr lang="pl-PL" dirty="0"/>
              <a:t>Beatyfikację Sługi Bożego ks. Jana Machy zaplanowano na 17 października 2020 roku.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C5C8C1-5997-4F24-8338-E3CC0B864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2324542"/>
            <a:ext cx="2208916" cy="22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Zaproszenie na stronę o </a:t>
            </a:r>
            <a:r>
              <a:rPr lang="pl-PL" dirty="0" err="1"/>
              <a:t>Haniku</a:t>
            </a:r>
            <a:endParaRPr lang="pl-PL" dirty="0"/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ctr"/>
            <a:r>
              <a:rPr lang="pl-PL" dirty="0"/>
              <a:t>STRONA O KSIĘDZU JANIE MASZE - </a:t>
            </a:r>
            <a:r>
              <a:rPr lang="pl-PL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https://ksmacha.pl/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9F8FF0-4731-48E9-ACA6-3D740F2F4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47" y="2311755"/>
            <a:ext cx="7521882" cy="42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Kim jest święty?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To człowiek, który w czasie ziemskiego życia był przyjacielem Boga.</a:t>
            </a:r>
          </a:p>
          <a:p>
            <a:pPr rtl="0"/>
            <a:r>
              <a:rPr lang="pl-PL" dirty="0"/>
              <a:t>Wyróżniał się tym, że był wierny obranym wartościom i wierny Bogu, nawet gdy występowały jakieś trudności (np. komunizm, wojny, prześladowania). Jednak święty to „zwyczajny” człowiek.</a:t>
            </a:r>
          </a:p>
          <a:p>
            <a:pPr rtl="0"/>
            <a:r>
              <a:rPr lang="pl-PL" dirty="0"/>
              <a:t>Święty jest dla nas przykładem i inspiracją, by bardziej kochać Boga i ludzi, a także by przyjąć w życiu konkretną postawę.</a:t>
            </a:r>
          </a:p>
          <a:p>
            <a:r>
              <a:rPr lang="pl-PL" dirty="0"/>
              <a:t>„Wszyscy jesteśmy powołani, by być świętymi, żyjąc z miłością i dając swe świadectwo w codziennych zajęciach, tam, gdzie każdy się znajduje.” Papież Franciszek, </a:t>
            </a:r>
            <a:r>
              <a:rPr lang="pl-PL" dirty="0" err="1"/>
              <a:t>Gaudete</a:t>
            </a:r>
            <a:r>
              <a:rPr lang="pl-PL" dirty="0"/>
              <a:t> et </a:t>
            </a:r>
            <a:r>
              <a:rPr lang="pl-PL" dirty="0" err="1"/>
              <a:t>exsultate</a:t>
            </a:r>
            <a:r>
              <a:rPr lang="pl-PL" dirty="0"/>
              <a:t> pkt. 14</a:t>
            </a:r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481755"/>
            <a:ext cx="9143998" cy="1020762"/>
          </a:xfrm>
        </p:spPr>
        <p:txBody>
          <a:bodyPr rtlCol="0"/>
          <a:lstStyle/>
          <a:p>
            <a:pPr algn="ctr" rtl="0"/>
            <a:r>
              <a:rPr lang="pl-PL" dirty="0"/>
              <a:t>Zaproszenie na stronę </a:t>
            </a:r>
            <a:r>
              <a:rPr lang="pl-PL" dirty="0" err="1"/>
              <a:t>s.Dulcissimy</a:t>
            </a:r>
            <a:endParaRPr lang="pl-PL" dirty="0"/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846264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STRONA SŁUGI BOŻEJ DULCISSIMY HOFFMANN - </a:t>
            </a:r>
            <a:r>
              <a:rPr lang="pl-PL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http://dulcissima.pl/</a:t>
            </a:r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B31A32-D242-46B8-80B1-BA182E4F2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32" y="2292231"/>
            <a:ext cx="7632848" cy="38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Bibliografia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1598EB21-FB56-4A10-8389-76AF2B5B8A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1" b="25481"/>
          <a:stretch>
            <a:fillRect/>
          </a:stretch>
        </p:blipFill>
        <p:spPr>
          <a:xfrm>
            <a:off x="1701924" y="1772816"/>
            <a:ext cx="5669280" cy="4041648"/>
          </a:xfrm>
        </p:spPr>
      </p:pic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894612" y="1737161"/>
            <a:ext cx="4032448" cy="4418676"/>
          </a:xfrm>
        </p:spPr>
        <p:txBody>
          <a:bodyPr rtlCol="0">
            <a:normAutofit/>
          </a:bodyPr>
          <a:lstStyle/>
          <a:p>
            <a:pPr lvl="0" algn="just"/>
            <a:r>
              <a:rPr lang="pl-PL" sz="2200" i="1" dirty="0"/>
              <a:t>Żyłem krótko, lecz cel swój osiągnąłem. Ks. Jan Macha (1914-1942)</a:t>
            </a:r>
            <a:r>
              <a:rPr lang="pl-PL" sz="2200" dirty="0"/>
              <a:t>, red. J. Myszor, Emmanuel, Katowice 2014; </a:t>
            </a:r>
          </a:p>
          <a:p>
            <a:pPr lvl="0" algn="just"/>
            <a:r>
              <a:rPr lang="pl-PL" sz="2200" i="1" dirty="0"/>
              <a:t>Ks. Jan Macha (1914-1942, Życie z sercem na dłoni, </a:t>
            </a:r>
            <a:r>
              <a:rPr lang="pl-PL" sz="2200" dirty="0"/>
              <a:t>ks. Damian Bednarski, Katowice-Chorzów 2015</a:t>
            </a:r>
          </a:p>
          <a:p>
            <a:pPr lvl="0" algn="just"/>
            <a:r>
              <a:rPr lang="pl-PL" sz="2200" dirty="0"/>
              <a:t>Strony:</a:t>
            </a:r>
          </a:p>
          <a:p>
            <a:pPr lvl="0" algn="just"/>
            <a:r>
              <a:rPr lang="pl-PL" sz="2200" dirty="0"/>
              <a:t> </a:t>
            </a:r>
            <a:r>
              <a:rPr lang="pl-PL" sz="22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https://ksmacha.pl/</a:t>
            </a:r>
            <a:endParaRPr lang="pl-PL" sz="2200" dirty="0"/>
          </a:p>
          <a:p>
            <a:pPr algn="just"/>
            <a:r>
              <a:rPr lang="pl-PL" sz="2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https://ekai.pl/czym-rozni-sie-swiety-od-blogoslawionego</a:t>
            </a:r>
            <a:r>
              <a:rPr lang="pl-PL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DD7C50-0EDF-4110-86E5-B9AEC64439CE}"/>
              </a:ext>
            </a:extLst>
          </p:cNvPr>
          <p:cNvSpPr txBox="1"/>
          <p:nvPr/>
        </p:nvSpPr>
        <p:spPr>
          <a:xfrm>
            <a:off x="2494012" y="6269430"/>
            <a:ext cx="741682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1600" dirty="0"/>
              <a:t>Fotografie: www.ksmacha.pl / ks. dr Damian Bednarski</a:t>
            </a:r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Sługa Boży Ksiądz Jan Macha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85000" lnSpcReduction="10000"/>
          </a:bodyPr>
          <a:lstStyle/>
          <a:p>
            <a:pPr algn="ctr"/>
            <a:r>
              <a:rPr lang="pl-PL" sz="3200" dirty="0"/>
              <a:t>QUIZ </a:t>
            </a:r>
          </a:p>
          <a:p>
            <a:pPr algn="ctr"/>
            <a:r>
              <a:rPr lang="pl-PL" sz="3200" dirty="0">
                <a:solidFill>
                  <a:schemeClr val="tx1"/>
                </a:solidFill>
              </a:rPr>
              <a:t>INSPIRACJA </a:t>
            </a:r>
            <a:r>
              <a:rPr lang="pl-PL" sz="3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https://ksmacha.pl/ks-jan-macha/test-wiedzy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C17684-5A3B-40BC-A80F-86B5E3384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404664"/>
            <a:ext cx="2160240" cy="32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1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6821928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Jakie jest rodzinne miasto ks. Jana Machy?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Rybnik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Mysłowice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Chorzów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Katowice</a:t>
            </a:r>
          </a:p>
        </p:txBody>
      </p:sp>
    </p:spTree>
    <p:extLst>
      <p:ext uri="{BB962C8B-B14F-4D97-AF65-F5344CB8AC3E}">
        <p14:creationId xmlns:p14="http://schemas.microsoft.com/office/powerpoint/2010/main" val="23974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2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8046064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jakim seminarium formował się kleryk Jan Macha?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Seminarium Duchowne Ojców Karmelitów w Krakowie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Metropolitalne Seminarium Duchowne w Krakowie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Seminarium Duchowne Ojców Franciszkanów w Krakowie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Śląskie Seminarium Duchowne w Krakowie</a:t>
            </a:r>
          </a:p>
        </p:txBody>
      </p:sp>
    </p:spTree>
    <p:extLst>
      <p:ext uri="{BB962C8B-B14F-4D97-AF65-F5344CB8AC3E}">
        <p14:creationId xmlns:p14="http://schemas.microsoft.com/office/powerpoint/2010/main" val="4326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3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8118072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którym roku </a:t>
            </a:r>
            <a:r>
              <a:rPr lang="pl-PL" sz="2800" dirty="0" err="1"/>
              <a:t>Hanik</a:t>
            </a:r>
            <a:r>
              <a:rPr lang="pl-PL" sz="2800" dirty="0"/>
              <a:t> przyjął święcenia </a:t>
            </a:r>
            <a:r>
              <a:rPr lang="pl-PL" sz="2800" dirty="0" err="1"/>
              <a:t>prezbiteratu</a:t>
            </a:r>
            <a:r>
              <a:rPr lang="pl-PL" sz="2800" dirty="0"/>
              <a:t>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1938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1939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1940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1941</a:t>
            </a:r>
          </a:p>
        </p:txBody>
      </p:sp>
    </p:spTree>
    <p:extLst>
      <p:ext uri="{BB962C8B-B14F-4D97-AF65-F5344CB8AC3E}">
        <p14:creationId xmlns:p14="http://schemas.microsoft.com/office/powerpoint/2010/main" val="16512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4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702248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jakiej parafii ksiądz Jan Macha sprawował swoją Mszę prymicyjną?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katedralna Chrystusa Króla w Katowicach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Marii Magdaleny w Chorzowie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świętego Józefa w Rudzie Śląskiej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świętego Józefa w Chorzowie</a:t>
            </a:r>
          </a:p>
        </p:txBody>
      </p:sp>
    </p:spTree>
    <p:extLst>
      <p:ext uri="{BB962C8B-B14F-4D97-AF65-F5344CB8AC3E}">
        <p14:creationId xmlns:p14="http://schemas.microsoft.com/office/powerpoint/2010/main" val="37401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5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9558232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której parafii ks. Jan Macha posługiwał jako wikary od września 1939 roku?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Marii Magdaleny w Chorzowie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świętego Michała Archanioła w Rudzie Śląskiej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NSPJ w Rudzie Śląskiej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Parafia świętego Józefa w Rudzie Śląskiej</a:t>
            </a:r>
          </a:p>
        </p:txBody>
      </p:sp>
    </p:spTree>
    <p:extLst>
      <p:ext uri="{BB962C8B-B14F-4D97-AF65-F5344CB8AC3E}">
        <p14:creationId xmlns:p14="http://schemas.microsoft.com/office/powerpoint/2010/main" val="25282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6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8190080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jakim mieście znajdowało się pierwsze więzienie ks. Machy?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Mysłowice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Ruda Śląska</a:t>
            </a:r>
          </a:p>
          <a:p>
            <a:pPr marL="0" indent="0" algn="just">
              <a:buNone/>
            </a:pPr>
            <a:r>
              <a:rPr lang="pl-PL" sz="2800" dirty="0"/>
              <a:t>c) Chorzów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Katowice</a:t>
            </a:r>
          </a:p>
        </p:txBody>
      </p:sp>
    </p:spTree>
    <p:extLst>
      <p:ext uri="{BB962C8B-B14F-4D97-AF65-F5344CB8AC3E}">
        <p14:creationId xmlns:p14="http://schemas.microsoft.com/office/powerpoint/2010/main" val="17949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7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8190080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jakim mieście ksiądz Jan Macha został ścięty na gilotynie?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Mysłowice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Ruda Śląska</a:t>
            </a:r>
          </a:p>
          <a:p>
            <a:pPr marL="0" indent="0" algn="just">
              <a:buNone/>
            </a:pPr>
            <a:r>
              <a:rPr lang="pl-PL" sz="2800" dirty="0"/>
              <a:t>c) Chorzów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Katowice</a:t>
            </a:r>
          </a:p>
        </p:txBody>
      </p:sp>
    </p:spTree>
    <p:extLst>
      <p:ext uri="{BB962C8B-B14F-4D97-AF65-F5344CB8AC3E}">
        <p14:creationId xmlns:p14="http://schemas.microsoft.com/office/powerpoint/2010/main" val="33993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Błogosławiony, a święty – różnica?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/>
              <a:t>Nim ktoś zostanie ogłoszony świętym, najpierw jest ogłoszony błogosławionym.</a:t>
            </a:r>
          </a:p>
          <a:p>
            <a:pPr rtl="0"/>
            <a:r>
              <a:rPr lang="pl-PL" dirty="0"/>
              <a:t>Słowo błogosławiony (od greckiego </a:t>
            </a:r>
            <a:r>
              <a:rPr lang="pl-PL" dirty="0" err="1"/>
              <a:t>makarios</a:t>
            </a:r>
            <a:r>
              <a:rPr lang="pl-PL" dirty="0"/>
              <a:t>) znaczy szczęśliwy. </a:t>
            </a:r>
          </a:p>
          <a:p>
            <a:r>
              <a:rPr lang="pl-PL" dirty="0"/>
              <a:t>Różnica pomiędzy kanonizowanym a beatyfikowanym nie polega na orzeczeniu świętości, z której jeden miałby jej mieć więcej a drugi mniej, tylko na określeniu terytorium, na którym ma obowiązywać jego kult.</a:t>
            </a:r>
          </a:p>
          <a:p>
            <a:r>
              <a:rPr lang="pl-PL" dirty="0"/>
              <a:t>Można więc powiedzieć, że święty ma „szerszy zasięg popularności” niż błogosławiony.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4BDC9E1-D6A3-437E-921D-3D9AD054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1 źródło: </a:t>
            </a:r>
            <a:r>
              <a:rPr lang="pl-PL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https://ekai.pl/czym-rozni-sie-swiety-od-blogoslawionego/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7E285CE-5D95-49FB-A596-AE4BD24F9039}"/>
              </a:ext>
            </a:extLst>
          </p:cNvPr>
          <p:cNvSpPr txBox="1"/>
          <p:nvPr/>
        </p:nvSpPr>
        <p:spPr>
          <a:xfrm>
            <a:off x="2926060" y="4293096"/>
            <a:ext cx="26481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53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Pytanie 8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8190080" cy="42672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pl-PL" sz="2800" dirty="0"/>
              <a:t>W którym roku </a:t>
            </a:r>
            <a:r>
              <a:rPr lang="pl-PL" sz="2800" dirty="0" err="1"/>
              <a:t>Hanik</a:t>
            </a:r>
            <a:r>
              <a:rPr lang="pl-PL" sz="2800" dirty="0"/>
              <a:t> stracił życie?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1941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1942</a:t>
            </a:r>
          </a:p>
          <a:p>
            <a:pPr marL="0" indent="0" algn="just">
              <a:buNone/>
            </a:pPr>
            <a:r>
              <a:rPr lang="pl-PL" sz="2800" dirty="0"/>
              <a:t>c)    1943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pl-PL" sz="2800" dirty="0"/>
              <a:t>1944</a:t>
            </a:r>
          </a:p>
        </p:txBody>
      </p:sp>
    </p:spTree>
    <p:extLst>
      <p:ext uri="{BB962C8B-B14F-4D97-AF65-F5344CB8AC3E}">
        <p14:creationId xmlns:p14="http://schemas.microsoft.com/office/powerpoint/2010/main" val="26010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CF7505-B856-4644-B768-D4128767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Modlitwa o łaskę za wstawiennictwem Sługi Bożego księdza Jana Machy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94D3C1-4013-419C-A323-0AD241CF7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9972599" cy="4267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3200" dirty="0"/>
              <a:t>Wszechmogący Boże, Ty w szczególny sposób zjednoczyłeś z ofiarą Twojego Syna Jezusa Chrystusa kapłana Jana, który z natchnienia Ducha Świętego pełnił dzieła miłosierdzia i oddał życie za swoich bliźnich, udziel mi za jego wstawiennictwem łaski, o którą pokornie Cię proszę … .</a:t>
            </a:r>
          </a:p>
          <a:p>
            <a:pPr marL="0" indent="0">
              <a:buNone/>
            </a:pPr>
            <a:r>
              <a:rPr lang="pl-PL" sz="3200" dirty="0"/>
              <a:t>Który żyjesz i królujesz w Trójcy Świętej jedyny, Bóg przez wszystkie wieki wieków.</a:t>
            </a:r>
            <a:br>
              <a:rPr lang="pl-PL" sz="3200" dirty="0"/>
            </a:br>
            <a:r>
              <a:rPr lang="pl-PL" sz="3200" dirty="0"/>
              <a:t>Amen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9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Droga do ogłoszenia kogoś świętym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BBDA35-7676-4CD4-AB6E-C01F7D9AC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Gdy Kościół ogłasza kogoś świętym, dokonuje tak zwanej kanonizacji. Najpierw jednak ogłasza się kogoś błogosławionym przez akt beatyfikacji.</a:t>
            </a:r>
          </a:p>
          <a:p>
            <a:pPr algn="just"/>
            <a:r>
              <a:rPr lang="pl-PL" dirty="0"/>
              <a:t>Przed beatyfikacją toczy się proces beatyfikacyjny, gdzie zbiera się zeznania świadków, materiały dowodowe itd., które mają potwierdzić świętość danego człowieka. Proces taki można rozpocząć najwcześniej 5 lat po śmierci danej osoby.</a:t>
            </a:r>
          </a:p>
          <a:p>
            <a:pPr algn="just"/>
            <a:r>
              <a:rPr lang="pl-PL" dirty="0"/>
              <a:t>Gdy Kościół ogłosi kogoś błogosławionym można starać się o jego kanonizację i rozpoczyna się proces kanonizacyjny.</a:t>
            </a:r>
          </a:p>
          <a:p>
            <a:pPr marL="0" indent="0" algn="just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Sługa Boży/Sługa Boża</a:t>
            </a:r>
          </a:p>
        </p:txBody>
      </p:sp>
      <p:sp>
        <p:nvSpPr>
          <p:cNvPr id="5" name="Zawartość — symbol zastępczy 4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9972599" cy="4267200"/>
          </a:xfrm>
        </p:spPr>
        <p:txBody>
          <a:bodyPr rtlCol="0"/>
          <a:lstStyle/>
          <a:p>
            <a:pPr rtl="0"/>
            <a:r>
              <a:rPr lang="pl-PL" dirty="0"/>
              <a:t>Gdy wystartuje proces beatyfikacyjny kandydata/kandydatkę na ołtarze (do ogłoszenia błogosławionym/błogosławioną) można nazywać Sługą Bożym/Sługą Bożą.</a:t>
            </a:r>
          </a:p>
          <a:p>
            <a:pPr rtl="0"/>
            <a:r>
              <a:rPr lang="pl-PL" dirty="0"/>
              <a:t>Tytuł ten przestaje obowiązywać z chwilą beatyfikacji.</a:t>
            </a:r>
          </a:p>
        </p:txBody>
      </p:sp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Sługa Boży Ksiądz Jan Macha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sz="3200" dirty="0"/>
              <a:t>1914-1942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C17684-5A3B-40BC-A80F-86B5E3384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404664"/>
            <a:ext cx="2160240" cy="32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Dom rodzinny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15570520"/>
              </p:ext>
            </p:extLst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4758411" y="1905000"/>
            <a:ext cx="5908002" cy="4267200"/>
          </a:xfrm>
        </p:spPr>
        <p:txBody>
          <a:bodyPr rtlCol="0"/>
          <a:lstStyle/>
          <a:p>
            <a:pPr algn="just"/>
            <a:r>
              <a:rPr lang="pl-PL" dirty="0"/>
              <a:t>Jan Macha urodził się w Chorzowie, jego rodzice to Paweł i Anna (z domu </a:t>
            </a:r>
            <a:r>
              <a:rPr lang="pl-PL" dirty="0" err="1"/>
              <a:t>Cofałka</a:t>
            </a:r>
            <a:r>
              <a:rPr lang="pl-PL" dirty="0"/>
              <a:t>). </a:t>
            </a:r>
          </a:p>
          <a:p>
            <a:pPr algn="just"/>
            <a:r>
              <a:rPr lang="pl-PL" dirty="0"/>
              <a:t>Miał trójkę młodszego rodzeństwa – brata Piotra i siostry: Marię oraz Różę (siostry: Różę i Marię oraz brata Piotra).</a:t>
            </a:r>
          </a:p>
          <a:p>
            <a:pPr algn="just"/>
            <a:r>
              <a:rPr lang="pl-PL" dirty="0"/>
              <a:t>Jego rodzinna parafia to parafia Marii Magdaleny w Chorzowie.</a:t>
            </a:r>
          </a:p>
          <a:p>
            <a:pPr algn="just"/>
            <a:r>
              <a:rPr lang="pl-PL" dirty="0"/>
              <a:t>Skończył Szkołę Podstawową w Chorzowie, a później gimnazjum klasyczne w Królewskiej Hucie (dziś Chorzów).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CBBA15-556B-4235-88B2-D7596D99D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48" y="1739924"/>
            <a:ext cx="2952328" cy="459735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1735166" y="631768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2000" dirty="0"/>
              <a:t>Mały Janek z mamą Anną</a:t>
            </a:r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Studia i seminarium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 lnSpcReduction="10000"/>
          </a:bodyPr>
          <a:lstStyle/>
          <a:p>
            <a:pPr algn="just"/>
            <a:r>
              <a:rPr lang="pl-PL" dirty="0"/>
              <a:t>Przyjaciele na Jana mówili </a:t>
            </a:r>
            <a:r>
              <a:rPr lang="pl-PL" dirty="0" err="1"/>
              <a:t>Hanik</a:t>
            </a:r>
            <a:r>
              <a:rPr lang="pl-PL" dirty="0"/>
              <a:t>.</a:t>
            </a:r>
          </a:p>
          <a:p>
            <a:pPr algn="just"/>
            <a:r>
              <a:rPr lang="pl-PL" dirty="0" err="1"/>
              <a:t>Hanik</a:t>
            </a:r>
            <a:r>
              <a:rPr lang="pl-PL" dirty="0"/>
              <a:t> zdał maturę w 1933 roku.</a:t>
            </a:r>
          </a:p>
          <a:p>
            <a:pPr algn="just"/>
            <a:r>
              <a:rPr lang="pl-PL" dirty="0"/>
              <a:t>Po zdaniu matury zgłosił się do Śląskiego Seminarium Duchownego, które wtedy znajdowało się w Krakowie.</a:t>
            </a:r>
          </a:p>
          <a:p>
            <a:pPr algn="just"/>
            <a:r>
              <a:rPr lang="pl-PL" dirty="0"/>
              <a:t>Jednak z powodu zbyt dużej liczby kandydatów do seminarium nie został do niego przyjęty.</a:t>
            </a:r>
          </a:p>
          <a:p>
            <a:pPr algn="just"/>
            <a:r>
              <a:rPr lang="pl-PL" dirty="0"/>
              <a:t>Dlatego rozpoczął studia na Wydziale Prawa Uniwersytetu Jagiellońskiego.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8344324" y="558923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000" dirty="0"/>
              <a:t>Młodzieniec </a:t>
            </a:r>
            <a:r>
              <a:rPr lang="pl-PL" sz="2000" dirty="0" err="1"/>
              <a:t>Hanik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929E2EF-70E9-48EF-991C-050EA9802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1759514"/>
            <a:ext cx="2959688" cy="38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Studia i seminarium</a:t>
            </a:r>
          </a:p>
        </p:txBody>
      </p:sp>
      <p:graphicFrame>
        <p:nvGraphicFramePr>
          <p:cNvPr id="4" name="Zawartość — symbol zastępczy 3" descr="Pionowa lista punktowana przedstawiająca 3 grupy umieszczone jedna pod drugą, a w każdej grupie są punktory."/>
          <p:cNvGraphicFramePr>
            <a:graphicFrameLocks noGrp="1"/>
          </p:cNvGraphicFramePr>
          <p:nvPr>
            <p:ph sz="half" idx="1"/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awartość — symbol zastępczy 5"/>
          <p:cNvSpPr>
            <a:spLocks noGrp="1"/>
          </p:cNvSpPr>
          <p:nvPr>
            <p:ph sz="half" idx="2"/>
          </p:nvPr>
        </p:nvSpPr>
        <p:spPr>
          <a:xfrm>
            <a:off x="1720756" y="1812323"/>
            <a:ext cx="5908002" cy="4267200"/>
          </a:xfrm>
        </p:spPr>
        <p:txBody>
          <a:bodyPr rtlCol="0">
            <a:normAutofit/>
          </a:bodyPr>
          <a:lstStyle/>
          <a:p>
            <a:pPr algn="just"/>
            <a:r>
              <a:rPr lang="pl-PL" dirty="0"/>
              <a:t>Rok później </a:t>
            </a:r>
            <a:r>
              <a:rPr lang="pl-PL" dirty="0" err="1"/>
              <a:t>Hanik</a:t>
            </a:r>
            <a:r>
              <a:rPr lang="pl-PL" dirty="0"/>
              <a:t> dostał się do Śląskiego Seminarium Duchownego.</a:t>
            </a:r>
          </a:p>
          <a:p>
            <a:pPr algn="just"/>
            <a:r>
              <a:rPr lang="pl-PL" dirty="0"/>
              <a:t>W 1934 rozpoczął formację seminaryjną, a także studia teologiczne na Uniwersytecie Jagiellońskim. </a:t>
            </a:r>
          </a:p>
          <a:p>
            <a:pPr algn="just"/>
            <a:r>
              <a:rPr lang="pl-PL" dirty="0"/>
              <a:t>1 maja 1938 przyjął święcenia diakonatu.</a:t>
            </a:r>
          </a:p>
          <a:p>
            <a:pPr algn="just"/>
            <a:r>
              <a:rPr lang="pl-PL" dirty="0"/>
              <a:t>15 czerwca 1939 obronił pracę magisterską.</a:t>
            </a:r>
          </a:p>
          <a:p>
            <a:pPr algn="just"/>
            <a:r>
              <a:rPr lang="pl-PL" dirty="0"/>
              <a:t>25 czerwca 1939 przyjął świecenia kapłańskie.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9AAE7C-4D1D-4567-8D62-C32EB7FF5DEC}"/>
              </a:ext>
            </a:extLst>
          </p:cNvPr>
          <p:cNvSpPr txBox="1"/>
          <p:nvPr/>
        </p:nvSpPr>
        <p:spPr>
          <a:xfrm>
            <a:off x="8344324" y="53857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2000" dirty="0"/>
              <a:t>Kleryk Jan Macha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F642933-ACC8-4838-AE0F-2436ACCA30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24" y="1905219"/>
            <a:ext cx="2393928" cy="34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ic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5_TF02804846_TF02804846.potx" id="{BC55DF40-C1B1-4324-9390-76F7A3F99AD7}" vid="{03A57810-FD05-498B-89FB-B0E4345A6C5D}"/>
    </a:ext>
  </a:extLst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tablicy związana z edukacją (panoramiczna)</Template>
  <TotalTime>347</TotalTime>
  <Words>1334</Words>
  <Application>Microsoft Office PowerPoint</Application>
  <PresentationFormat>Niestandardowy</PresentationFormat>
  <Paragraphs>172</Paragraphs>
  <Slides>31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5" baseType="lpstr">
      <vt:lpstr>Arial</vt:lpstr>
      <vt:lpstr>Consolas</vt:lpstr>
      <vt:lpstr>Corbel</vt:lpstr>
      <vt:lpstr>Tablica 16x9</vt:lpstr>
      <vt:lpstr>Bez jednego drzewa las lasem zostanie</vt:lpstr>
      <vt:lpstr>Kim jest święty?</vt:lpstr>
      <vt:lpstr>Błogosławiony, a święty – różnica?</vt:lpstr>
      <vt:lpstr>Droga do ogłoszenia kogoś świętym</vt:lpstr>
      <vt:lpstr>Sługa Boży/Sługa Boża</vt:lpstr>
      <vt:lpstr>Sługa Boży Ksiądz Jan Macha</vt:lpstr>
      <vt:lpstr>Dom rodzinny</vt:lpstr>
      <vt:lpstr>Studia i seminarium</vt:lpstr>
      <vt:lpstr>Studia i seminarium</vt:lpstr>
      <vt:lpstr>Kapłaństwo</vt:lpstr>
      <vt:lpstr>Kapłaństwo</vt:lpstr>
      <vt:lpstr>Więzienie i śmierć</vt:lpstr>
      <vt:lpstr>Więzienie i śmierć</vt:lpstr>
      <vt:lpstr>Więzienie i śmierć</vt:lpstr>
      <vt:lpstr>Więzienie i śmierć</vt:lpstr>
      <vt:lpstr>Relikwie</vt:lpstr>
      <vt:lpstr>List pożegnalny</vt:lpstr>
      <vt:lpstr>Hanik na ołtarze!</vt:lpstr>
      <vt:lpstr>Zaproszenie na stronę o Haniku</vt:lpstr>
      <vt:lpstr>Zaproszenie na stronę s.Dulcissimy</vt:lpstr>
      <vt:lpstr>Bibliografia</vt:lpstr>
      <vt:lpstr>Sługa Boży Ksiądz Jan Macha</vt:lpstr>
      <vt:lpstr>Pytanie 1</vt:lpstr>
      <vt:lpstr>Pytanie 2</vt:lpstr>
      <vt:lpstr>Pytanie 3</vt:lpstr>
      <vt:lpstr>Pytanie 4</vt:lpstr>
      <vt:lpstr>Pytanie 5</vt:lpstr>
      <vt:lpstr>Pytanie 6</vt:lpstr>
      <vt:lpstr>Pytanie 7</vt:lpstr>
      <vt:lpstr>Pytanie 8</vt:lpstr>
      <vt:lpstr>Modlitwa o łaskę za wstawiennictwem Sługi Bożego księdza Jana Machy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jednego drzewa las lasem zostanie</dc:title>
  <dc:creator>Daniel Stolarz</dc:creator>
  <cp:lastModifiedBy>Daniel Stolarz</cp:lastModifiedBy>
  <cp:revision>68</cp:revision>
  <dcterms:created xsi:type="dcterms:W3CDTF">2020-05-01T09:02:56Z</dcterms:created>
  <dcterms:modified xsi:type="dcterms:W3CDTF">2020-05-01T19:37:35Z</dcterms:modified>
</cp:coreProperties>
</file>